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6" r:id="rId5"/>
    <p:sldId id="267" r:id="rId6"/>
    <p:sldId id="257" r:id="rId7"/>
    <p:sldId id="268" r:id="rId8"/>
    <p:sldId id="269" r:id="rId9"/>
    <p:sldId id="276" r:id="rId10"/>
    <p:sldId id="270" r:id="rId11"/>
    <p:sldId id="271" r:id="rId12"/>
    <p:sldId id="272" r:id="rId13"/>
    <p:sldId id="273" r:id="rId14"/>
    <p:sldId id="27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image" Target="../media/image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Git hub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html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 err="1"/>
            <a:t>css</a:t>
          </a:r>
          <a:endParaRPr lang="en-US" dirty="0"/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2FA40C6-C0ED-46A3-92CE-B081053B2BA8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4F71816B-273C-49A1-A458-BCE14C9FAD7C}" type="pres">
      <dgm:prSet presAssocID="{193252BB-1661-4EF1-B4B4-B609E884D6B5}" presName="compNode" presStyleCnt="0"/>
      <dgm:spPr/>
    </dgm:pt>
    <dgm:pt modelId="{23A2EDD9-C89F-49C9-AE4A-D6196B4CA219}" type="pres">
      <dgm:prSet presAssocID="{193252BB-1661-4EF1-B4B4-B609E884D6B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AFF6CE53-2172-43E4-BC33-3C48272DDCF0}" type="pres">
      <dgm:prSet presAssocID="{193252BB-1661-4EF1-B4B4-B609E884D6B5}" presName="iconRect" presStyleLbl="node1" presStyleIdx="0" presStyleCnt="3" custScaleX="119475" custScaleY="13069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</dgm:spPr>
    </dgm:pt>
    <dgm:pt modelId="{8CFED58E-CED6-48CB-AD6E-8A220711C954}" type="pres">
      <dgm:prSet presAssocID="{193252BB-1661-4EF1-B4B4-B609E884D6B5}" presName="spaceRect" presStyleCnt="0"/>
      <dgm:spPr/>
    </dgm:pt>
    <dgm:pt modelId="{B2757675-DFB6-4B33-9701-161572571D2B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FF5FC25A-8895-4059-A7CB-AC8E769B2E4B}" type="pres">
      <dgm:prSet presAssocID="{54292CB0-011E-4706-9294-372AD5816BB9}" presName="sibTrans" presStyleCnt="0"/>
      <dgm:spPr/>
    </dgm:pt>
    <dgm:pt modelId="{F181BEB4-66E0-4B62-8712-BD0A64659834}" type="pres">
      <dgm:prSet presAssocID="{1777E161-D0DE-4D31-91FE-E2AD8AAC6AAC}" presName="compNode" presStyleCnt="0"/>
      <dgm:spPr/>
    </dgm:pt>
    <dgm:pt modelId="{0E81F59E-BE24-4A43-8B4D-78AE486DB35A}" type="pres">
      <dgm:prSet presAssocID="{1777E161-D0DE-4D31-91FE-E2AD8AAC6AA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C6C18185-40AF-48A2-8685-C39F432C8E80}" type="pres">
      <dgm:prSet presAssocID="{1777E161-D0DE-4D31-91FE-E2AD8AAC6AAC}" presName="iconRect" presStyleLbl="node1" presStyleIdx="1" presStyleCnt="3" custScaleX="132721" custScaleY="13382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>
          <a:noFill/>
        </a:ln>
      </dgm:spPr>
    </dgm:pt>
    <dgm:pt modelId="{676699DF-00CC-4F16-B4E6-75EFFED81874}" type="pres">
      <dgm:prSet presAssocID="{1777E161-D0DE-4D31-91FE-E2AD8AAC6AAC}" presName="spaceRect" presStyleCnt="0"/>
      <dgm:spPr/>
    </dgm:pt>
    <dgm:pt modelId="{1CD40C66-A0B4-4978-9941-A79D4CBD111B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F18A00AD-35D1-4313-87F2-111D7B13ECED}" type="pres">
      <dgm:prSet presAssocID="{FB489039-8D8A-4FC2-9B37-994383FDE902}" presName="sibTrans" presStyleCnt="0"/>
      <dgm:spPr/>
    </dgm:pt>
    <dgm:pt modelId="{59EC7549-F063-437F-8388-459A5C769816}" type="pres">
      <dgm:prSet presAssocID="{A0E3938A-38FD-4C6B-BC76-DCF294EE93DC}" presName="compNode" presStyleCnt="0"/>
      <dgm:spPr/>
    </dgm:pt>
    <dgm:pt modelId="{81253FDF-02A1-40D1-89CA-3EA7AF168FD7}" type="pres">
      <dgm:prSet presAssocID="{A0E3938A-38FD-4C6B-BC76-DCF294EE93DC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</dgm:spPr>
    </dgm:pt>
    <dgm:pt modelId="{8156E8E0-9CDC-4EAB-A61D-AF474D6D9368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CF8829A0-3E8F-471E-B721-0E359AF6C976}" type="pres">
      <dgm:prSet presAssocID="{A0E3938A-38FD-4C6B-BC76-DCF294EE93DC}" presName="spaceRect" presStyleCnt="0"/>
      <dgm:spPr/>
    </dgm:pt>
    <dgm:pt modelId="{2DEB68D9-2D2A-405A-A95A-F123B81445D3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472D2D17-E245-46DF-98A5-C38415CADC1E}" type="presOf" srcId="{A0E3938A-38FD-4C6B-BC76-DCF294EE93DC}" destId="{2DEB68D9-2D2A-405A-A95A-F123B81445D3}" srcOrd="0" destOrd="0" presId="urn:microsoft.com/office/officeart/2018/5/layout/IconLeafLabelList"/>
    <dgm:cxn modelId="{B126511F-11FF-4EDD-85D7-D89737033340}" type="presOf" srcId="{34FF870C-5D9B-4878-9827-A3D8F8D3B4C3}" destId="{D2FA40C6-C0ED-46A3-92CE-B081053B2BA8}" srcOrd="0" destOrd="0" presId="urn:microsoft.com/office/officeart/2018/5/layout/IconLeafLabelList"/>
    <dgm:cxn modelId="{FA3ECF3F-F2D7-4808-8F32-35657BC1DF89}" type="presOf" srcId="{193252BB-1661-4EF1-B4B4-B609E884D6B5}" destId="{B2757675-DFB6-4B33-9701-161572571D2B}" srcOrd="0" destOrd="0" presId="urn:microsoft.com/office/officeart/2018/5/layout/IconLeaf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C3093AB7-9BBB-4595-A705-841ABB75BC49}" type="presOf" srcId="{1777E161-D0DE-4D31-91FE-E2AD8AAC6AAC}" destId="{1CD40C66-A0B4-4978-9941-A79D4CBD111B}" srcOrd="0" destOrd="0" presId="urn:microsoft.com/office/officeart/2018/5/layout/IconLeaf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CFFB4A70-BD6C-4082-9DB4-48041D051C82}" type="presParOf" srcId="{D2FA40C6-C0ED-46A3-92CE-B081053B2BA8}" destId="{4F71816B-273C-49A1-A458-BCE14C9FAD7C}" srcOrd="0" destOrd="0" presId="urn:microsoft.com/office/officeart/2018/5/layout/IconLeafLabelList"/>
    <dgm:cxn modelId="{697C797D-B0A3-487C-82FB-C6242AC02007}" type="presParOf" srcId="{4F71816B-273C-49A1-A458-BCE14C9FAD7C}" destId="{23A2EDD9-C89F-49C9-AE4A-D6196B4CA219}" srcOrd="0" destOrd="0" presId="urn:microsoft.com/office/officeart/2018/5/layout/IconLeafLabelList"/>
    <dgm:cxn modelId="{DF512F07-EEDC-4E6F-8099-188C14ECF869}" type="presParOf" srcId="{4F71816B-273C-49A1-A458-BCE14C9FAD7C}" destId="{AFF6CE53-2172-43E4-BC33-3C48272DDCF0}" srcOrd="1" destOrd="0" presId="urn:microsoft.com/office/officeart/2018/5/layout/IconLeafLabelList"/>
    <dgm:cxn modelId="{9D5B3B65-8825-47E0-95F3-9A1D2B1E6DD6}" type="presParOf" srcId="{4F71816B-273C-49A1-A458-BCE14C9FAD7C}" destId="{8CFED58E-CED6-48CB-AD6E-8A220711C954}" srcOrd="2" destOrd="0" presId="urn:microsoft.com/office/officeart/2018/5/layout/IconLeafLabelList"/>
    <dgm:cxn modelId="{1E9B72B2-2AB0-418C-94B5-6567B0CCC879}" type="presParOf" srcId="{4F71816B-273C-49A1-A458-BCE14C9FAD7C}" destId="{B2757675-DFB6-4B33-9701-161572571D2B}" srcOrd="3" destOrd="0" presId="urn:microsoft.com/office/officeart/2018/5/layout/IconLeafLabelList"/>
    <dgm:cxn modelId="{127552B3-8890-4CBD-B12B-9C8A4BCA5A9E}" type="presParOf" srcId="{D2FA40C6-C0ED-46A3-92CE-B081053B2BA8}" destId="{FF5FC25A-8895-4059-A7CB-AC8E769B2E4B}" srcOrd="1" destOrd="0" presId="urn:microsoft.com/office/officeart/2018/5/layout/IconLeafLabelList"/>
    <dgm:cxn modelId="{1C669417-79B7-433E-A975-738A07EE9783}" type="presParOf" srcId="{D2FA40C6-C0ED-46A3-92CE-B081053B2BA8}" destId="{F181BEB4-66E0-4B62-8712-BD0A64659834}" srcOrd="2" destOrd="0" presId="urn:microsoft.com/office/officeart/2018/5/layout/IconLeafLabelList"/>
    <dgm:cxn modelId="{9C7F80FB-C680-4E35-AD11-9BE4BD6556F1}" type="presParOf" srcId="{F181BEB4-66E0-4B62-8712-BD0A64659834}" destId="{0E81F59E-BE24-4A43-8B4D-78AE486DB35A}" srcOrd="0" destOrd="0" presId="urn:microsoft.com/office/officeart/2018/5/layout/IconLeafLabelList"/>
    <dgm:cxn modelId="{998459A1-F347-48D8-BB50-EB12075F5FDA}" type="presParOf" srcId="{F181BEB4-66E0-4B62-8712-BD0A64659834}" destId="{C6C18185-40AF-48A2-8685-C39F432C8E80}" srcOrd="1" destOrd="0" presId="urn:microsoft.com/office/officeart/2018/5/layout/IconLeafLabelList"/>
    <dgm:cxn modelId="{EC8BA919-8D94-4FB4-BC09-6604E9B16BBF}" type="presParOf" srcId="{F181BEB4-66E0-4B62-8712-BD0A64659834}" destId="{676699DF-00CC-4F16-B4E6-75EFFED81874}" srcOrd="2" destOrd="0" presId="urn:microsoft.com/office/officeart/2018/5/layout/IconLeafLabelList"/>
    <dgm:cxn modelId="{99E65743-4445-4C74-BBE7-040C68F4FF62}" type="presParOf" srcId="{F181BEB4-66E0-4B62-8712-BD0A64659834}" destId="{1CD40C66-A0B4-4978-9941-A79D4CBD111B}" srcOrd="3" destOrd="0" presId="urn:microsoft.com/office/officeart/2018/5/layout/IconLeafLabelList"/>
    <dgm:cxn modelId="{044D2D07-87CA-47BD-BFAF-AD1C67AA89AA}" type="presParOf" srcId="{D2FA40C6-C0ED-46A3-92CE-B081053B2BA8}" destId="{F18A00AD-35D1-4313-87F2-111D7B13ECED}" srcOrd="3" destOrd="0" presId="urn:microsoft.com/office/officeart/2018/5/layout/IconLeafLabelList"/>
    <dgm:cxn modelId="{8A2DCF1E-4E06-4424-AA2E-B74ACB475E11}" type="presParOf" srcId="{D2FA40C6-C0ED-46A3-92CE-B081053B2BA8}" destId="{59EC7549-F063-437F-8388-459A5C769816}" srcOrd="4" destOrd="0" presId="urn:microsoft.com/office/officeart/2018/5/layout/IconLeafLabelList"/>
    <dgm:cxn modelId="{9F0E93DA-CF03-4DEE-B53D-F38603507FC7}" type="presParOf" srcId="{59EC7549-F063-437F-8388-459A5C769816}" destId="{81253FDF-02A1-40D1-89CA-3EA7AF168FD7}" srcOrd="0" destOrd="0" presId="urn:microsoft.com/office/officeart/2018/5/layout/IconLeafLabelList"/>
    <dgm:cxn modelId="{4D35F28B-EF19-4A81-863F-ABB1FD8C2333}" type="presParOf" srcId="{59EC7549-F063-437F-8388-459A5C769816}" destId="{8156E8E0-9CDC-4EAB-A61D-AF474D6D9368}" srcOrd="1" destOrd="0" presId="urn:microsoft.com/office/officeart/2018/5/layout/IconLeafLabelList"/>
    <dgm:cxn modelId="{6D4CD298-2BC6-42A7-91B3-33BBA4EB1AE7}" type="presParOf" srcId="{59EC7549-F063-437F-8388-459A5C769816}" destId="{CF8829A0-3E8F-471E-B721-0E359AF6C976}" srcOrd="2" destOrd="0" presId="urn:microsoft.com/office/officeart/2018/5/layout/IconLeafLabelList"/>
    <dgm:cxn modelId="{F6EAE01F-088E-445D-B1CC-B67F9FD8C8D6}" type="presParOf" srcId="{59EC7549-F063-437F-8388-459A5C769816}" destId="{2DEB68D9-2D2A-405A-A95A-F123B81445D3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2EDD9-C89F-49C9-AE4A-D6196B4CA219}">
      <dsp:nvSpPr>
        <dsp:cNvPr id="0" name=""/>
        <dsp:cNvSpPr/>
      </dsp:nvSpPr>
      <dsp:spPr>
        <a:xfrm>
          <a:off x="2213623" y="841"/>
          <a:ext cx="971472" cy="97147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F6CE53-2172-43E4-BC33-3C48272DDCF0}">
      <dsp:nvSpPr>
        <dsp:cNvPr id="0" name=""/>
        <dsp:cNvSpPr/>
      </dsp:nvSpPr>
      <dsp:spPr>
        <a:xfrm>
          <a:off x="2366381" y="122323"/>
          <a:ext cx="665956" cy="7285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7675-DFB6-4B33-9701-161572571D2B}">
      <dsp:nvSpPr>
        <dsp:cNvPr id="0" name=""/>
        <dsp:cNvSpPr/>
      </dsp:nvSpPr>
      <dsp:spPr>
        <a:xfrm>
          <a:off x="1903071" y="1274903"/>
          <a:ext cx="1592578" cy="63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500" kern="1200" dirty="0"/>
            <a:t>Git hub</a:t>
          </a:r>
        </a:p>
      </dsp:txBody>
      <dsp:txXfrm>
        <a:off x="1903071" y="1274903"/>
        <a:ext cx="1592578" cy="637031"/>
      </dsp:txXfrm>
    </dsp:sp>
    <dsp:sp modelId="{0E81F59E-BE24-4A43-8B4D-78AE486DB35A}">
      <dsp:nvSpPr>
        <dsp:cNvPr id="0" name=""/>
        <dsp:cNvSpPr/>
      </dsp:nvSpPr>
      <dsp:spPr>
        <a:xfrm>
          <a:off x="4084903" y="841"/>
          <a:ext cx="971472" cy="97147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18185-40AF-48A2-8685-C39F432C8E80}">
      <dsp:nvSpPr>
        <dsp:cNvPr id="0" name=""/>
        <dsp:cNvSpPr/>
      </dsp:nvSpPr>
      <dsp:spPr>
        <a:xfrm>
          <a:off x="4200744" y="113605"/>
          <a:ext cx="739789" cy="74594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000" b="-1000"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D40C66-A0B4-4978-9941-A79D4CBD111B}">
      <dsp:nvSpPr>
        <dsp:cNvPr id="0" name=""/>
        <dsp:cNvSpPr/>
      </dsp:nvSpPr>
      <dsp:spPr>
        <a:xfrm>
          <a:off x="3774350" y="1274903"/>
          <a:ext cx="1592578" cy="63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500" kern="1200" dirty="0"/>
            <a:t>html</a:t>
          </a:r>
        </a:p>
      </dsp:txBody>
      <dsp:txXfrm>
        <a:off x="3774350" y="1274903"/>
        <a:ext cx="1592578" cy="637031"/>
      </dsp:txXfrm>
    </dsp:sp>
    <dsp:sp modelId="{81253FDF-02A1-40D1-89CA-3EA7AF168FD7}">
      <dsp:nvSpPr>
        <dsp:cNvPr id="0" name=""/>
        <dsp:cNvSpPr/>
      </dsp:nvSpPr>
      <dsp:spPr>
        <a:xfrm>
          <a:off x="5956182" y="841"/>
          <a:ext cx="971472" cy="971472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56E8E0-9CDC-4EAB-A61D-AF474D6D9368}">
      <dsp:nvSpPr>
        <dsp:cNvPr id="0" name=""/>
        <dsp:cNvSpPr/>
      </dsp:nvSpPr>
      <dsp:spPr>
        <a:xfrm>
          <a:off x="6163217" y="207876"/>
          <a:ext cx="557402" cy="55740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B68D9-2D2A-405A-A95A-F123B81445D3}">
      <dsp:nvSpPr>
        <dsp:cNvPr id="0" name=""/>
        <dsp:cNvSpPr/>
      </dsp:nvSpPr>
      <dsp:spPr>
        <a:xfrm>
          <a:off x="5645629" y="1274903"/>
          <a:ext cx="1592578" cy="637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555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3500" kern="1200" dirty="0" err="1"/>
            <a:t>css</a:t>
          </a:r>
          <a:endParaRPr lang="en-US" sz="3500" kern="1200" dirty="0"/>
        </a:p>
      </dsp:txBody>
      <dsp:txXfrm>
        <a:off x="5645629" y="1274903"/>
        <a:ext cx="1592578" cy="637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4/16/2025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4/16/2025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1331" y="768893"/>
            <a:ext cx="8151183" cy="1086237"/>
          </a:xfrm>
        </p:spPr>
        <p:txBody>
          <a:bodyPr>
            <a:noAutofit/>
          </a:bodyPr>
          <a:lstStyle/>
          <a:p>
            <a:pPr algn="l"/>
            <a:r>
              <a:rPr lang="en-US" sz="2800" b="1" i="1" dirty="0">
                <a:solidFill>
                  <a:schemeClr val="bg2">
                    <a:lumMod val="90000"/>
                  </a:schemeClr>
                </a:solidFill>
                <a:highlight>
                  <a:srgbClr val="000000"/>
                </a:highlight>
              </a:rPr>
              <a:t>Automated Deployment of Static Portfolio Website Using GitHub Actions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Sit Dolor Amet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0DC92-AFC6-BED9-6078-F7C8E060E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62624" y="1287623"/>
            <a:ext cx="6948955" cy="886309"/>
          </a:xfrm>
        </p:spPr>
        <p:txBody>
          <a:bodyPr/>
          <a:lstStyle/>
          <a:p>
            <a:r>
              <a:rPr lang="en-IN" sz="3200" dirty="0">
                <a:latin typeface="Arial Black" panose="020B0A04020102020204" pitchFamily="34" charset="0"/>
              </a:rPr>
              <a:t>Results &amp; Output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203A8C-8DE2-0373-5816-7D19533A0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3567" y="2053514"/>
            <a:ext cx="9134670" cy="1086237"/>
          </a:xfrm>
        </p:spPr>
        <p:txBody>
          <a:bodyPr>
            <a:noAutofit/>
          </a:bodyPr>
          <a:lstStyle/>
          <a:p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algn="l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Deployment Success Rate: 100% after setup</a:t>
            </a:r>
          </a:p>
          <a:p>
            <a:pPr lvl="1" algn="l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Error Reduction: No manual deployment errors</a:t>
            </a:r>
          </a:p>
          <a:p>
            <a:pPr lvl="1" algn="l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 Logs: Available in GitHub Actions</a:t>
            </a:r>
          </a:p>
          <a:p>
            <a:pPr lvl="1" algn="l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Live Link:  </a:t>
            </a:r>
            <a:r>
              <a:rPr lang="en-US" sz="240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https://github.com/Sushma618/SAISUSHMAPortfolio</a:t>
            </a:r>
          </a:p>
          <a:p>
            <a:pPr lvl="1" algn="l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Efficiency: Time-saving and always live</a:t>
            </a:r>
          </a:p>
          <a:p>
            <a:endParaRPr lang="en-IN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71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8CE60-AE3B-2B14-95AF-38BBD928F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6849" y="667139"/>
            <a:ext cx="9601200" cy="148590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 Black" panose="020B0A04020102020204" pitchFamily="34" charset="0"/>
              </a:rPr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6D0AF-32CE-0E64-768D-E33E2E142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0261" y="1912775"/>
            <a:ext cx="10580914" cy="3581400"/>
          </a:xfrm>
        </p:spPr>
        <p:txBody>
          <a:bodyPr/>
          <a:lstStyle/>
          <a:p>
            <a:endParaRPr lang="en-IN" dirty="0"/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Add unit tests (e.g., HTML/CSS validators)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Integrate Slack notifications for deployment updates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Optimize workflow with build steps (e.g., using Jekyll/React later)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Add custom domain and analytics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31299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E0FF5-B9C8-C513-DC3F-E59F3DDCA9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9401" y="1306285"/>
            <a:ext cx="7322178" cy="854231"/>
          </a:xfrm>
        </p:spPr>
        <p:txBody>
          <a:bodyPr/>
          <a:lstStyle/>
          <a:p>
            <a:r>
              <a:rPr lang="en-IN" sz="3200" dirty="0">
                <a:latin typeface="Arial Black" panose="020B0A04020102020204" pitchFamily="34" charset="0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80BD14-E312-8F70-D3D6-5851E7666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0912" y="1978869"/>
            <a:ext cx="8470175" cy="1086237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ü"/>
            </a:pP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algn="l">
              <a:buFont typeface="Wingdings" panose="05000000000000000000" pitchFamily="2" charset="2"/>
              <a:buChar char="ü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Successfully implemented a fully automated deployment pipeline</a:t>
            </a:r>
          </a:p>
          <a:p>
            <a:pPr marL="914400" lvl="1" indent="-457200" algn="l">
              <a:buFont typeface="Wingdings" panose="05000000000000000000" pitchFamily="2" charset="2"/>
              <a:buChar char="ü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Learned core CI and DevOps practices</a:t>
            </a:r>
          </a:p>
          <a:p>
            <a:pPr marL="914400" lvl="1" indent="-457200" algn="l">
              <a:buFont typeface="Wingdings" panose="05000000000000000000" pitchFamily="2" charset="2"/>
              <a:buChar char="ü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Improved confidence in Git, GitHub, and automation workflows</a:t>
            </a:r>
          </a:p>
          <a:p>
            <a:pPr marL="914400" lvl="1" indent="-457200" algn="l">
              <a:buFont typeface="Wingdings" panose="05000000000000000000" pitchFamily="2" charset="2"/>
              <a:buChar char="ü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Gained hands-on experience with modern development practices</a:t>
            </a:r>
          </a:p>
          <a:p>
            <a:pPr marL="457200" indent="-457200" algn="l">
              <a:buFont typeface="Wingdings" panose="05000000000000000000" pitchFamily="2" charset="2"/>
              <a:buChar char="ü"/>
            </a:pPr>
            <a:endParaRPr lang="en-IN" sz="2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952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AADDE1-347C-2163-8DA1-6643D6989265}"/>
              </a:ext>
            </a:extLst>
          </p:cNvPr>
          <p:cNvSpPr txBox="1"/>
          <p:nvPr/>
        </p:nvSpPr>
        <p:spPr>
          <a:xfrm>
            <a:off x="1959429" y="1539552"/>
            <a:ext cx="9666514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lvl="1" indent="-457200"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/>
              <a:t>Manual deployment of static websites is error-prone and time-consuming.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/>
              <a:t>Developers often forget deployment steps or make mistakes during updates.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/>
              <a:t>CI automation eliminates human errors and ensures consistent delivery.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3200" dirty="0"/>
              <a:t>In modern development, speed and accuracy are essential — GitHub Actions helps achieve this.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20D9FE-DE0E-0721-F2F3-196F8366F60C}"/>
              </a:ext>
            </a:extLst>
          </p:cNvPr>
          <p:cNvSpPr txBox="1"/>
          <p:nvPr/>
        </p:nvSpPr>
        <p:spPr>
          <a:xfrm>
            <a:off x="3743909" y="701800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dirty="0">
                <a:latin typeface="Arial Black" panose="020B0A04020102020204" pitchFamily="34" charset="0"/>
              </a:rPr>
              <a:t>Problem Statement</a:t>
            </a:r>
          </a:p>
        </p:txBody>
      </p:sp>
    </p:spTree>
    <p:extLst>
      <p:ext uri="{BB962C8B-B14F-4D97-AF65-F5344CB8AC3E}">
        <p14:creationId xmlns:p14="http://schemas.microsoft.com/office/powerpoint/2010/main" val="3090762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0155" y="573833"/>
            <a:ext cx="4758612" cy="1485900"/>
          </a:xfrm>
        </p:spPr>
        <p:txBody>
          <a:bodyPr>
            <a:normAutofit/>
          </a:bodyPr>
          <a:lstStyle/>
          <a:p>
            <a:pPr algn="ctr"/>
            <a:r>
              <a:rPr lang="en-IN" sz="3200" dirty="0">
                <a:latin typeface="Arial Black" panose="020B0A04020102020204" pitchFamily="34" charset="0"/>
              </a:rPr>
              <a:t>Project Objectives</a:t>
            </a:r>
            <a:endParaRPr lang="en-US" sz="3200" dirty="0">
              <a:latin typeface="Arial Black" panose="020B0A040201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4304FA-9627-368D-B816-B43429817465}"/>
              </a:ext>
            </a:extLst>
          </p:cNvPr>
          <p:cNvSpPr txBox="1"/>
          <p:nvPr/>
        </p:nvSpPr>
        <p:spPr>
          <a:xfrm>
            <a:off x="2608685" y="1316783"/>
            <a:ext cx="78229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q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dirty="0"/>
              <a:t>Automate the deployment of a personal portfolio website.</a:t>
            </a:r>
          </a:p>
          <a:p>
            <a:pPr marL="742950" lvl="1" indent="-285750">
              <a:buFont typeface="Wingdings" panose="05000000000000000000" pitchFamily="2" charset="2"/>
              <a:buChar char="q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dirty="0"/>
              <a:t>Enable continuous integration and deployment via GitHub Actions.</a:t>
            </a:r>
          </a:p>
          <a:p>
            <a:pPr marL="742950" lvl="1" indent="-285750">
              <a:buFont typeface="Wingdings" panose="05000000000000000000" pitchFamily="2" charset="2"/>
              <a:buChar char="q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dirty="0"/>
              <a:t>Eliminate manual steps in the release process.</a:t>
            </a:r>
          </a:p>
          <a:p>
            <a:pPr marL="742950" lvl="1" indent="-285750">
              <a:buFont typeface="Wingdings" panose="05000000000000000000" pitchFamily="2" charset="2"/>
              <a:buChar char="q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dirty="0"/>
              <a:t>Learn CI concepts and source control management.</a:t>
            </a:r>
          </a:p>
        </p:txBody>
      </p:sp>
      <p:sp>
        <p:nvSpPr>
          <p:cNvPr id="11" name="AutoShape 10">
            <a:extLst>
              <a:ext uri="{FF2B5EF4-FFF2-40B4-BE49-F238E27FC236}">
                <a16:creationId xmlns:a16="http://schemas.microsoft.com/office/drawing/2014/main" id="{EFD2BE40-AAEF-BAAA-01DA-F11B4AFCF0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200401" y="533401"/>
            <a:ext cx="4917232" cy="491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5C9C8AC-E23E-EF54-2BA0-C534BCA58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8685" y="2724539"/>
            <a:ext cx="7476714" cy="393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96AB0-7639-744D-706A-75AEF45FA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559" y="577332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IN" sz="3200" dirty="0">
                <a:latin typeface="Arial Black" panose="020B0A04020102020204" pitchFamily="34" charset="0"/>
              </a:rPr>
              <a:t>Tools &amp; Technologies Used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9B953-31AE-F406-1A5F-5984017BC6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70922" y="1956317"/>
            <a:ext cx="9778482" cy="3581401"/>
          </a:xfrm>
        </p:spPr>
        <p:txBody>
          <a:bodyPr>
            <a:noAutofit/>
          </a:bodyPr>
          <a:lstStyle/>
          <a:p>
            <a:pPr lvl="1" algn="just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CI Tools :    GitHub Actions</a:t>
            </a:r>
          </a:p>
          <a:p>
            <a:pPr lvl="1" algn="just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Version Control:   Git, GitHub</a:t>
            </a:r>
          </a:p>
          <a:p>
            <a:pPr lvl="1" algn="just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Deployment Platform:   GitHub Pages</a:t>
            </a:r>
          </a:p>
          <a:p>
            <a:pPr lvl="1" algn="just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3200" dirty="0"/>
              <a:t>Languages/Technologies:   HTML, CSS</a:t>
            </a:r>
          </a:p>
          <a:p>
            <a:endParaRPr lang="en-IN" sz="3200" dirty="0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3189884"/>
              </p:ext>
            </p:extLst>
          </p:nvPr>
        </p:nvGraphicFramePr>
        <p:xfrm>
          <a:off x="1831520" y="4581330"/>
          <a:ext cx="9141279" cy="1912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25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A28ABF4-76A7-87E1-7AFF-F461A7C22126}"/>
              </a:ext>
            </a:extLst>
          </p:cNvPr>
          <p:cNvSpPr txBox="1"/>
          <p:nvPr/>
        </p:nvSpPr>
        <p:spPr>
          <a:xfrm>
            <a:off x="3047223" y="828289"/>
            <a:ext cx="609755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latin typeface="Arial Black" panose="020B0A04020102020204" pitchFamily="34" charset="0"/>
              </a:rPr>
              <a:t>CI 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6F3796-0304-E2F5-9AB7-B4C60D2387BA}"/>
              </a:ext>
            </a:extLst>
          </p:cNvPr>
          <p:cNvSpPr txBox="1"/>
          <p:nvPr/>
        </p:nvSpPr>
        <p:spPr>
          <a:xfrm>
            <a:off x="2267339" y="1905506"/>
            <a:ext cx="917199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800" dirty="0"/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Developer → Git Commit → Push to Main → GitHub Actions Workflow → Build &amp; Deploy → GitHub Pages</a:t>
            </a:r>
          </a:p>
          <a:p>
            <a:pPr>
              <a:defRPr sz="1800">
                <a:solidFill>
                  <a:srgbClr val="323232"/>
                </a:solidFill>
                <a:latin typeface="Calibri"/>
              </a:defRPr>
            </a:pPr>
            <a:endParaRPr lang="en-IN" sz="2800" dirty="0"/>
          </a:p>
          <a:p>
            <a:pPr marL="914400" lvl="1" indent="-457200">
              <a:buFont typeface="Wingdings" panose="05000000000000000000" pitchFamily="2" charset="2"/>
              <a:buChar char="Ø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Source Control (GitHub)</a:t>
            </a:r>
          </a:p>
          <a:p>
            <a:pPr marL="914400" lvl="1" indent="-457200">
              <a:buFont typeface="Wingdings" panose="05000000000000000000" pitchFamily="2" charset="2"/>
              <a:buChar char="Ø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Workflow Trigger on Push</a:t>
            </a:r>
          </a:p>
          <a:p>
            <a:pPr marL="914400" lvl="1" indent="-457200">
              <a:buFont typeface="Wingdings" panose="05000000000000000000" pitchFamily="2" charset="2"/>
              <a:buChar char="Ø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Automated Build (optional for static)</a:t>
            </a:r>
          </a:p>
          <a:p>
            <a:pPr marL="914400" lvl="1" indent="-457200">
              <a:buFont typeface="Wingdings" panose="05000000000000000000" pitchFamily="2" charset="2"/>
              <a:buChar char="Ø"/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Deployment to GitHub Pages</a:t>
            </a:r>
          </a:p>
        </p:txBody>
      </p:sp>
    </p:spTree>
    <p:extLst>
      <p:ext uri="{BB962C8B-B14F-4D97-AF65-F5344CB8AC3E}">
        <p14:creationId xmlns:p14="http://schemas.microsoft.com/office/powerpoint/2010/main" val="1397149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BF734-61FA-9F6B-DE56-3DE96AF4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1739" y="396551"/>
            <a:ext cx="6708710" cy="14859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effectLst/>
                <a:latin typeface="Arial Black" panose="020B0A04020102020204" pitchFamily="34" charset="0"/>
                <a:ea typeface="Times New Roman" panose="02020603050405020304" pitchFamily="18" charset="0"/>
              </a:rPr>
              <a:t>Implementation Details</a:t>
            </a:r>
            <a:endParaRPr lang="en-IN" sz="3200" dirty="0">
              <a:latin typeface="Arial Black" panose="020B0A040201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C05A49-34EC-C3AD-06E2-0FA61E129F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054358" y="1205981"/>
            <a:ext cx="10963469" cy="525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672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5AE59-BCEE-E05B-B5D2-96C392784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628" y="695131"/>
            <a:ext cx="9601200" cy="14859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 Black" panose="020B0A04020102020204" pitchFamily="34" charset="0"/>
              </a:rPr>
              <a:t>DevOps Principles in our Project</a:t>
            </a:r>
            <a:endParaRPr lang="en-IN" sz="32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61868-4C87-F8AB-C20A-5F77FF9A9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>
                <a:latin typeface="Aptos Narrow" panose="020B0004020202020204" pitchFamily="34" charset="0"/>
              </a:rPr>
              <a:t>Automation: GitHub Actions automate the deployment.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>
                <a:latin typeface="Aptos Narrow" panose="020B0004020202020204" pitchFamily="34" charset="0"/>
              </a:rPr>
              <a:t>Continuous Delivery: Every push triggers an update.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>
                <a:latin typeface="Aptos Narrow" panose="020B0004020202020204" pitchFamily="34" charset="0"/>
              </a:rPr>
              <a:t>Feedback Loop: GitHub Actions provide logs for each step.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>
                <a:latin typeface="Aptos Narrow" panose="020B0004020202020204" pitchFamily="34" charset="0"/>
              </a:rPr>
              <a:t>Collaboration: Git enables code sharing and reviews.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>
                <a:latin typeface="Aptos Narrow" panose="020B0004020202020204" pitchFamily="34" charset="0"/>
              </a:rPr>
              <a:t>Simplicity: No complex server setup — just push and deploy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34987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634AE-EE9B-6ECC-4ADC-79422A6AC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2914" y="1180323"/>
            <a:ext cx="9601200" cy="148590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 Black" panose="020B0A04020102020204" pitchFamily="34" charset="0"/>
              </a:rPr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E0C73-F4D2-9021-1334-41B4CDF56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/>
              <a:t>Initial setup of GitHub Actions syntax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/>
              <a:t>Directory path issues for deployment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/>
              <a:t>Handling build errors due to missing folders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US" sz="2800" dirty="0"/>
              <a:t>Understanding CI concepts as a beginner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8309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B2B-6D28-CC6A-C650-7BBBFAA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0" y="648477"/>
            <a:ext cx="9601200" cy="1485900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Arial Black" panose="020B0A04020102020204" pitchFamily="34" charset="0"/>
              </a:rPr>
              <a:t>Skills Acquired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7C030-4400-47F9-4BE5-33AB6AFF5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1183" y="2134377"/>
            <a:ext cx="9601200" cy="3581400"/>
          </a:xfrm>
        </p:spPr>
        <p:txBody>
          <a:bodyPr/>
          <a:lstStyle/>
          <a:p>
            <a:endParaRPr lang="en-IN" dirty="0"/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Git &amp; GitHub proficiency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CI pipeline basics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Debugging automation workflows</a:t>
            </a:r>
          </a:p>
          <a:p>
            <a:pPr lvl="1">
              <a:defRPr sz="1800">
                <a:solidFill>
                  <a:srgbClr val="323232"/>
                </a:solidFill>
                <a:latin typeface="Calibri"/>
              </a:defRPr>
            </a:pPr>
            <a:r>
              <a:rPr lang="en-IN" sz="2800" dirty="0"/>
              <a:t>Static site deployment and maintenance</a:t>
            </a:r>
          </a:p>
          <a:p>
            <a:endParaRPr lang="en-IN" dirty="0"/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CBCB4444-8D6D-C001-A4B0-78F7830D0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749" y="1452076"/>
            <a:ext cx="4473251" cy="371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58671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76</TotalTime>
  <Words>384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 Narrow</vt:lpstr>
      <vt:lpstr>Arial</vt:lpstr>
      <vt:lpstr>Arial Black</vt:lpstr>
      <vt:lpstr>Calibri</vt:lpstr>
      <vt:lpstr>Franklin Gothic Book</vt:lpstr>
      <vt:lpstr>Wingdings</vt:lpstr>
      <vt:lpstr>Crop</vt:lpstr>
      <vt:lpstr>Automated Deployment of Static Portfolio Website Using GitHub Actions</vt:lpstr>
      <vt:lpstr>PowerPoint Presentation</vt:lpstr>
      <vt:lpstr>Project Objectives</vt:lpstr>
      <vt:lpstr>Tools &amp; Technologies Used</vt:lpstr>
      <vt:lpstr>PowerPoint Presentation</vt:lpstr>
      <vt:lpstr>Implementation Details</vt:lpstr>
      <vt:lpstr>DevOps Principles in our Project</vt:lpstr>
      <vt:lpstr>Challenges Faced</vt:lpstr>
      <vt:lpstr>Skills Acquired</vt:lpstr>
      <vt:lpstr>Results &amp; Output</vt:lpstr>
      <vt:lpstr>Future Scope</vt:lpstr>
      <vt:lpstr>Conclusion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 Moushmi</dc:creator>
  <cp:lastModifiedBy>Raja Moushmi</cp:lastModifiedBy>
  <cp:revision>1</cp:revision>
  <dcterms:created xsi:type="dcterms:W3CDTF">2025-04-16T04:11:01Z</dcterms:created>
  <dcterms:modified xsi:type="dcterms:W3CDTF">2025-04-16T05:27:27Z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